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37"/>
  </p:notesMasterIdLst>
  <p:sldIdLst>
    <p:sldId id="256" r:id="rId3"/>
    <p:sldId id="257" r:id="rId4"/>
    <p:sldId id="272" r:id="rId5"/>
    <p:sldId id="273" r:id="rId6"/>
    <p:sldId id="27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8" r:id="rId18"/>
    <p:sldId id="268" r:id="rId19"/>
    <p:sldId id="270" r:id="rId20"/>
    <p:sldId id="269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4" r:id="rId35"/>
    <p:sldId id="27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684" y="-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0C323-F3FC-482D-83F7-BDE770ABD1DE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50878-3308-4F43-9C89-0D950ABE6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7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0878-3308-4F43-9C89-0D950ABE6D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9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50878-3308-4F43-9C89-0D950ABE6D1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9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62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92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1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47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6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28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6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1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E3F5-3F4E-4254-836F-69B313F93604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C715-E7A1-40F1-96CE-715AA2CA1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football%20images&amp;source=images&amp;cd=&amp;cad=rja&amp;uact=8&amp;ved=0CAcQjRw&amp;url=http://www.courtfields.net/tag/football/&amp;ei=BSpdVJuuKMityATHw4LwDA&amp;bvm=bv.79189006,d.aWw&amp;psig=AFQjCNF7wnBpfMiBJp90bjswHpblyRHxgA&amp;ust=1415478102195342" TargetMode="Externa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12" Type="http://schemas.openxmlformats.org/officeDocument/2006/relationships/hyperlink" Target="http://www.google.com/url?sa=i&amp;rct=j&amp;q=softball&amp;source=images&amp;cd=&amp;cad=rja&amp;uact=8&amp;ved=0CAcQjRw&amp;url=http://www.barnettamerica.com/osl-2-high-competition-softball-ball-size-12-yellow-1-dozen.html&amp;ei=uCpdVI7sM47-yQSBroKwDw&amp;bvm=bv.79189006,d.aWw&amp;psig=AFQjCNErf7YKOVr04SDkuwli7wwYon3tIA&amp;ust=1415478321349874" TargetMode="External"/><Relationship Id="rId2" Type="http://schemas.openxmlformats.org/officeDocument/2006/relationships/audio" Target="../media/media12.wav"/><Relationship Id="rId16" Type="http://schemas.openxmlformats.org/officeDocument/2006/relationships/image" Target="../media/image8.png"/><Relationship Id="rId1" Type="http://schemas.microsoft.com/office/2007/relationships/media" Target="../media/media12.wav"/><Relationship Id="rId6" Type="http://schemas.openxmlformats.org/officeDocument/2006/relationships/hyperlink" Target="http://www.google.com/url?sa=i&amp;rct=j&amp;q=football%20images&amp;source=images&amp;cd=&amp;cad=rja&amp;uact=8&amp;ved=0CAcQjRw&amp;url=http://redalertpolitics.com/2013/06/19/college-football-coaches-are-three-highest-paid-employees-on-pentagons-payroll/&amp;ei=2yldVNa3BIyUyASA64DoDw&amp;bvm=bv.79189006,d.aWw&amp;psig=AFQjCNF7wnBpfMiBJp90bjswHpblyRHxgA&amp;ust=1415478102195342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10" Type="http://schemas.openxmlformats.org/officeDocument/2006/relationships/hyperlink" Target="http://www.google.com/url?sa=i&amp;rct=j&amp;q=basketball&amp;source=images&amp;cd=&amp;cad=rja&amp;uact=8&amp;ved=0CAcQjRw&amp;url=http://en.wikipedia.org/wiki/Basketball&amp;ei=RipdVLC9CI2vyATruYGQAg&amp;bvm=bv.79189006,d.aWw&amp;psig=AFQjCNG9aoHJmJe6kYrtSi-VlDZnbLUF5Q&amp;ust=1415478193816318" TargetMode="External"/><Relationship Id="rId4" Type="http://schemas.openxmlformats.org/officeDocument/2006/relationships/hyperlink" Target="http://www.google.com/url?sa=i&amp;rct=j&amp;q=baseball&amp;source=images&amp;cd=&amp;cad=rja&amp;uact=8&amp;ved=0CAcQjRw&amp;url=http://en.wikipedia.org/wiki/File:Baseball_(crop).jpg&amp;ei=iCpdVNRXlKTIBI2OgogI&amp;bvm=bv.79189006,d.aWw&amp;psig=AFQjCNHQRe-aVPy2SbTpSRdAZEkA85zDZA&amp;ust=1415478270741936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www.google.com/url?sa=i&amp;rct=j&amp;q=volleyball&amp;source=images&amp;cd=&amp;cad=rja&amp;uact=8&amp;ved=0CAcQjRw&amp;url=http://memorial.tulsa.schooldesk.net/Athletics/Volleyball/tabid/45147/Default.aspx&amp;ei=5CpdVNDnIIa2yATJp4HoCA&amp;bvm=bv.79189006,d.aWw&amp;psig=AFQjCNGqGm-Gu9KPxrGKeytpowL6PqVoDg&amp;ust=141547836375328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google.com/url?sa=i&amp;rct=j&amp;q=theater%20images&amp;source=images&amp;cd=&amp;cad=rja&amp;uact=8&amp;ved=0CAcQjRw&amp;url=http://southwest.mpls.k12.mn.us/theater&amp;ei=QShdVJnDI8T9yQTk2IHwAw&amp;bvm=bv.79189006,d.aWw&amp;psig=AFQjCNHEn8qRLSDQM6sTSS8dlLlbIjElJg&amp;ust=1415477680385710" TargetMode="Externa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6.jpeg"/><Relationship Id="rId11" Type="http://schemas.openxmlformats.org/officeDocument/2006/relationships/image" Target="../media/image8.png"/><Relationship Id="rId5" Type="http://schemas.openxmlformats.org/officeDocument/2006/relationships/hyperlink" Target="http://www.google.com/url?sa=i&amp;rct=j&amp;q=music+notes&amp;source=images&amp;cd=&amp;cad=rja&amp;uact=8&amp;ved=0CAcQjRw&amp;url=http://www.clipartpanda.com/categories/colorful-music-notes-in-a-line&amp;ei=8iddVPHaOYaFyQTyu4CQBg&amp;bvm=bv.79189006,d.aWw&amp;psig=AFQjCNFXICtVoAyNHkz3TsUe239BxKzR6A&amp;ust=1415477591410930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wmf"/><Relationship Id="rId9" Type="http://schemas.openxmlformats.org/officeDocument/2006/relationships/hyperlink" Target="http://www.google.com/url?sa=i&amp;rct=j&amp;q=dance%20images&amp;source=images&amp;cd=&amp;cad=rja&amp;uact=8&amp;ved=0CAcQjRw&amp;url=http://www.ector-county.k12.tx.us/domain/4158&amp;ei=OildVM-yOs__yQST3YGgDQ&amp;bvm=bv.79189006,d.aWw&amp;psig=AFQjCNGX6i3ZL7jOB03cDNJziOJetL1MKg&amp;ust=141547794511051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wav"/><Relationship Id="rId1" Type="http://schemas.openxmlformats.org/officeDocument/2006/relationships/audio" Target="NULL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hyperlink" Target="http://www.google.com/url?sa=i&amp;rct=j&amp;q=images+for+graduation&amp;source=images&amp;cd=&amp;cad=rja&amp;uact=8&amp;ved=0CAcQjRw&amp;url=http://www.theguardian.com/education/2009/nov/04/degree-classification-report-card&amp;ei=cSNdVMTfDIieyQSXxoCoAg&amp;bvm=bv.79189006,d.aWw&amp;psig=AFQjCNGHL4jpHFcEiRroxcEX5VZtZbFQzg&amp;ust=1415476323038604" TargetMode="External"/><Relationship Id="rId5" Type="http://schemas.openxmlformats.org/officeDocument/2006/relationships/hyperlink" Target="http://www.tea.state.tx.us/brochures/" TargetMode="External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5.png"/><Relationship Id="rId4" Type="http://schemas.openxmlformats.org/officeDocument/2006/relationships/hyperlink" Target="https://connection.naviance.com/crowleyh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advisement</a:t>
            </a:r>
            <a:br>
              <a:rPr lang="en-US" dirty="0" smtClean="0"/>
            </a:br>
            <a:r>
              <a:rPr lang="en-US" dirty="0" smtClean="0"/>
              <a:t>for 2016-2017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dirty="0" smtClean="0"/>
              <a:t>Crowley ISD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8200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studies – 4 credits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3200400" cy="548640"/>
          </a:xfrm>
        </p:spPr>
        <p:txBody>
          <a:bodyPr/>
          <a:lstStyle/>
          <a:p>
            <a:pPr algn="ctr"/>
            <a:r>
              <a:rPr lang="en-US" b="1" dirty="0" smtClean="0"/>
              <a:t>recommended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76400"/>
            <a:ext cx="4495800" cy="3108960"/>
          </a:xfrm>
        </p:spPr>
        <p:txBody>
          <a:bodyPr>
            <a:normAutofit/>
          </a:bodyPr>
          <a:lstStyle/>
          <a:p>
            <a:r>
              <a:rPr lang="en-US" dirty="0" smtClean="0"/>
              <a:t>World Geography </a:t>
            </a:r>
            <a:r>
              <a:rPr lang="en-US" sz="1600" dirty="0" smtClean="0"/>
              <a:t>(*) (**)</a:t>
            </a:r>
          </a:p>
          <a:p>
            <a:r>
              <a:rPr lang="en-US" dirty="0" smtClean="0"/>
              <a:t>World History </a:t>
            </a:r>
            <a:r>
              <a:rPr lang="en-US" sz="1400" dirty="0" smtClean="0"/>
              <a:t>(*) (**)</a:t>
            </a:r>
          </a:p>
          <a:p>
            <a:r>
              <a:rPr lang="en-US" dirty="0" smtClean="0"/>
              <a:t>US History </a:t>
            </a:r>
            <a:r>
              <a:rPr lang="en-US" sz="1400" dirty="0" smtClean="0"/>
              <a:t>(**) (D)</a:t>
            </a:r>
          </a:p>
          <a:p>
            <a:r>
              <a:rPr lang="en-US" dirty="0" smtClean="0"/>
              <a:t>US Government (1/2 credit) </a:t>
            </a:r>
            <a:r>
              <a:rPr lang="en-US" sz="1400" dirty="0" smtClean="0"/>
              <a:t>(**) (D)</a:t>
            </a:r>
          </a:p>
          <a:p>
            <a:r>
              <a:rPr lang="en-US" dirty="0" smtClean="0"/>
              <a:t>Economics (1/2 credit) </a:t>
            </a:r>
            <a:r>
              <a:rPr lang="en-US" sz="1400" dirty="0" smtClean="0"/>
              <a:t>(**) (D)</a:t>
            </a:r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066800"/>
            <a:ext cx="3200400" cy="548640"/>
          </a:xfrm>
        </p:spPr>
        <p:txBody>
          <a:bodyPr/>
          <a:lstStyle/>
          <a:p>
            <a:pPr algn="ctr"/>
            <a:r>
              <a:rPr lang="en-US" b="1" dirty="0" smtClean="0"/>
              <a:t>distinguished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846" y="1676400"/>
            <a:ext cx="4479154" cy="3108960"/>
          </a:xfrm>
        </p:spPr>
        <p:txBody>
          <a:bodyPr>
            <a:normAutofit/>
          </a:bodyPr>
          <a:lstStyle/>
          <a:p>
            <a:r>
              <a:rPr lang="en-US" dirty="0"/>
              <a:t>World Geography </a:t>
            </a:r>
            <a:r>
              <a:rPr lang="en-US" sz="1400" dirty="0"/>
              <a:t>(*) (**)</a:t>
            </a:r>
          </a:p>
          <a:p>
            <a:r>
              <a:rPr lang="en-US" dirty="0"/>
              <a:t>World History </a:t>
            </a:r>
            <a:r>
              <a:rPr lang="en-US" sz="1500" dirty="0"/>
              <a:t>(*) (**)</a:t>
            </a:r>
          </a:p>
          <a:p>
            <a:r>
              <a:rPr lang="en-US" dirty="0"/>
              <a:t>US History </a:t>
            </a:r>
            <a:r>
              <a:rPr lang="en-US" sz="1400" dirty="0"/>
              <a:t>(**) (D)</a:t>
            </a:r>
          </a:p>
          <a:p>
            <a:r>
              <a:rPr lang="en-US" dirty="0"/>
              <a:t>US Government (1/2 credit) </a:t>
            </a:r>
            <a:r>
              <a:rPr lang="en-US" sz="1400" dirty="0"/>
              <a:t>(**) (D)</a:t>
            </a:r>
          </a:p>
          <a:p>
            <a:r>
              <a:rPr lang="en-US" dirty="0"/>
              <a:t>Economics (1/2 credit) </a:t>
            </a:r>
            <a:r>
              <a:rPr lang="en-US" sz="1400" dirty="0"/>
              <a:t>(**) (D)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5318" y="5170308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(*)  Pre-AP  option available</a:t>
            </a:r>
          </a:p>
          <a:p>
            <a:r>
              <a:rPr lang="en-US" b="1" dirty="0" smtClean="0"/>
              <a:t>(**) Advanced Placement option available</a:t>
            </a:r>
          </a:p>
          <a:p>
            <a:r>
              <a:rPr lang="en-US" b="1" dirty="0" smtClean="0"/>
              <a:t>(D) Dual Credit options available </a:t>
            </a:r>
          </a:p>
          <a:p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43435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recommended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 credits of the </a:t>
            </a:r>
            <a:r>
              <a:rPr lang="en-US" u="sng" dirty="0" smtClean="0"/>
              <a:t>SAME</a:t>
            </a:r>
            <a:r>
              <a:rPr lang="en-US" dirty="0" smtClean="0"/>
              <a:t> Foreign Language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distinguished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3 credits of the </a:t>
            </a:r>
            <a:r>
              <a:rPr lang="en-US" u="sng" dirty="0" smtClean="0"/>
              <a:t>SAME </a:t>
            </a:r>
            <a:r>
              <a:rPr lang="en-US" dirty="0" smtClean="0"/>
              <a:t>Foreign Language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Pre-AP and Advanced Placement options available starting in the second year of the language in Foreign Languages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657600"/>
            <a:ext cx="819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*Languages taken in Middle School typically do not count for high school credit unless they were knowingly taken as a high school credit course.*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12955" y="62785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t2.gstatic.com/images?q=tbn:ANd9GcQddVAHqPR1-uizz_MYGGzquZ88_9dJf0wyS8xvZ2Y1Wn_IoKgg:upload.wikimedia.org/wikipedia/en/thumb/1/1e/Baseball_(crop).jpg/495px-Baseball_(crop)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799278"/>
            <a:ext cx="1320165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530" y="998538"/>
            <a:ext cx="7520940" cy="405042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/>
              <a:t>One Credit Required</a:t>
            </a:r>
          </a:p>
          <a:p>
            <a:pPr algn="ctr"/>
            <a:r>
              <a:rPr lang="en-US" sz="2800" dirty="0" smtClean="0"/>
              <a:t>Can come from:</a:t>
            </a:r>
          </a:p>
          <a:p>
            <a:pPr algn="ctr"/>
            <a:r>
              <a:rPr lang="en-US" sz="2800" dirty="0" smtClean="0"/>
              <a:t>Athletics</a:t>
            </a:r>
          </a:p>
          <a:p>
            <a:pPr algn="ctr"/>
            <a:r>
              <a:rPr lang="en-US" sz="2800" dirty="0" smtClean="0"/>
              <a:t>PE</a:t>
            </a:r>
          </a:p>
          <a:p>
            <a:pPr algn="ctr"/>
            <a:r>
              <a:rPr lang="en-US" sz="2800" dirty="0" smtClean="0"/>
              <a:t>JROTC</a:t>
            </a:r>
          </a:p>
          <a:p>
            <a:pPr algn="ctr"/>
            <a:r>
              <a:rPr lang="en-US" sz="2800" dirty="0" smtClean="0"/>
              <a:t>Or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semester of the first two years that a student participates in Band, Color Guard, Cheer, or Drill Team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pic>
        <p:nvPicPr>
          <p:cNvPr id="3076" name="Picture 4" descr="http://t2.gstatic.com/images?q=tbn:ANd9GcQavSHgnobSypIHiLHB4Vz4l4gdQgGpM_MWoDOtzqIiQEEzeDvMow:redalertpolitics.com/files/2012/09/football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0000">
            <a:off x="155979" y="429835"/>
            <a:ext cx="164699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3.gstatic.com/images?q=tbn:ANd9GcR-WiVuLMCWdHHWWFZcq-eRHbCskXYTj55Ert6S4ZvGEkgpE2hfAw:smartfuse.s3.amazonaws.com/528b8fa449cd5b297e9adbddaf143512/uploads/2013/03/footbal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14" y="152400"/>
            <a:ext cx="1119086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3.gstatic.com/images?q=tbn:ANd9GcTuxWHlOqsewKzM5rBqx-NVirEu7e1nUQP5lxxTNUzWLTmzExdW:upload.wikimedia.org/wikipedia/commons/7/7a/Basketball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31" y="3920083"/>
            <a:ext cx="1038548" cy="10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t0.gstatic.com/images?q=tbn:ANd9GcSvNnDk2loPDipjVpooFaGvqvhk8Q6Fe4Vy90_EPtAlw361Up47qA:s4fec659261e50.img.gostorego.com/809E82/cdn/media/s4/fe/c6/59/26/1e/50/catalog/product/cache/1/image/9df78eab33525d08d6e5fb8d27136e95/o/s/osl-2-p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3715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t1.gstatic.com/images?q=tbn:ANd9GcRuH03uQHMh3EGbpSsAFzwkaXudvwAs--8yBwc7mwIDdn6lDBjE:memorial.tulsa.schooldesk.net/portals/tulsa/memorial/images/Sports/volleyball.jpg%3Fdummy%3D646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13" y="1752600"/>
            <a:ext cx="1272649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1400" y="5181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*PE and Athletics taken in middle school do not fulfill the high school PE requirement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7137" y="617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53440"/>
            <a:ext cx="7520940" cy="42028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u="sng" dirty="0" smtClean="0"/>
              <a:t>One credit of Fine Art required</a:t>
            </a:r>
          </a:p>
          <a:p>
            <a:pPr algn="ctr"/>
            <a:r>
              <a:rPr lang="en-US" sz="2400" dirty="0" smtClean="0"/>
              <a:t>Can come from:</a:t>
            </a:r>
          </a:p>
          <a:p>
            <a:pPr algn="ctr"/>
            <a:r>
              <a:rPr lang="en-US" sz="2400" dirty="0" smtClean="0"/>
              <a:t>Art</a:t>
            </a:r>
          </a:p>
          <a:p>
            <a:pPr algn="ctr"/>
            <a:r>
              <a:rPr lang="en-US" sz="2400" dirty="0" smtClean="0"/>
              <a:t>Theater</a:t>
            </a:r>
            <a:r>
              <a:rPr lang="en-US" sz="2400" dirty="0"/>
              <a:t> </a:t>
            </a:r>
            <a:r>
              <a:rPr lang="en-US" sz="2400" dirty="0" smtClean="0"/>
              <a:t>(Regular, Production, or Technical)</a:t>
            </a:r>
          </a:p>
          <a:p>
            <a:pPr algn="ctr"/>
            <a:r>
              <a:rPr lang="en-US" sz="2400" dirty="0" smtClean="0"/>
              <a:t>Dance</a:t>
            </a:r>
          </a:p>
          <a:p>
            <a:pPr algn="ctr"/>
            <a:r>
              <a:rPr lang="en-US" sz="2400" dirty="0" smtClean="0"/>
              <a:t>Choir</a:t>
            </a:r>
          </a:p>
          <a:p>
            <a:pPr algn="ctr"/>
            <a:r>
              <a:rPr lang="en-US" sz="2400" dirty="0" smtClean="0"/>
              <a:t>Band</a:t>
            </a:r>
          </a:p>
          <a:p>
            <a:pPr algn="ctr"/>
            <a:r>
              <a:rPr lang="en-US" sz="2400" dirty="0" smtClean="0"/>
              <a:t>Drill Team</a:t>
            </a:r>
          </a:p>
          <a:p>
            <a:pPr algn="ctr"/>
            <a:r>
              <a:rPr lang="en-US" sz="2400" dirty="0" smtClean="0"/>
              <a:t>Principals of Floral Design</a:t>
            </a:r>
          </a:p>
          <a:p>
            <a:pPr algn="ctr"/>
            <a:r>
              <a:rPr lang="en-US" sz="2400" dirty="0" smtClean="0"/>
              <a:t>Music Theory</a:t>
            </a:r>
          </a:p>
        </p:txBody>
      </p:sp>
      <p:pic>
        <p:nvPicPr>
          <p:cNvPr id="2050" name="Picture 2" descr="C:\Users\amy.kuhns\AppData\Local\Microsoft\Windows\Temporary Internet Files\Content.IE5\QX1CDYFR\MC9000897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5193"/>
            <a:ext cx="1813255" cy="17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Q-PdLHANAV94HLzMgHW075IchqxA41z7oEwItPMAD5R5bW-RQ7:images.clipartpanda.com/colorful-music-note-clip-art-4cbg6gkcg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65" y="45720"/>
            <a:ext cx="181019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TcIK7vAFPMlVejLbAksFnPZeqGtHYcPzBPShnZx9rCFnU_LWST:southwest.mpls.k12.mn.us/uploads/theater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" y="30480"/>
            <a:ext cx="168169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t3.gstatic.com/images?q=tbn:ANd9GcRoWyihrfj1j4YnLG8TeLRLF7GU5j6n06mALyn1T-tCv_5Gk_ko:www.anointedword.net/page10/page8/files/page8_sidebar-dana_dance_logo.gif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62" y="3578047"/>
            <a:ext cx="959272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5181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*Fine arts taken in middle school do not fulfill the high school fine art requirement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87886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20751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/>
              <a:t>½ credit required</a:t>
            </a:r>
          </a:p>
          <a:p>
            <a:pPr algn="ctr"/>
            <a:r>
              <a:rPr lang="en-US" sz="2800" dirty="0" smtClean="0"/>
              <a:t>Can come from:</a:t>
            </a:r>
            <a:br>
              <a:rPr lang="en-US" sz="2800" dirty="0" smtClean="0"/>
            </a:br>
            <a:r>
              <a:rPr lang="en-US" sz="2800" dirty="0" smtClean="0"/>
              <a:t>Professional Communications</a:t>
            </a:r>
          </a:p>
          <a:p>
            <a:pPr algn="ctr"/>
            <a:r>
              <a:rPr lang="en-US" sz="2800" dirty="0" smtClean="0"/>
              <a:t>Dual Credit Professional Communications</a:t>
            </a:r>
          </a:p>
          <a:p>
            <a:pPr algn="ctr"/>
            <a:r>
              <a:rPr lang="en-US" sz="2800" dirty="0" smtClean="0"/>
              <a:t>Full credit of AVID 4</a:t>
            </a:r>
            <a:endParaRPr lang="en-US" sz="2800" dirty="0"/>
          </a:p>
        </p:txBody>
      </p:sp>
      <p:pic>
        <p:nvPicPr>
          <p:cNvPr id="3077" name="Picture 5" descr="C:\Users\amy.kuhns\AppData\Local\Microsoft\Windows\Temporary Internet Files\Content.IE5\9LTUELM3\MP90034139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3866972"/>
            <a:ext cx="2133600" cy="29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400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7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2453640" cy="4130040"/>
          </a:xfrm>
        </p:spPr>
        <p:txBody>
          <a:bodyPr anchor="t"/>
          <a:lstStyle/>
          <a:p>
            <a:pPr algn="ctr"/>
            <a:r>
              <a:rPr lang="en-US" sz="3200" dirty="0" smtClean="0"/>
              <a:t>Electives?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What’s your plan after high school??????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210908" cy="674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6157" y="63088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Other means of credit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Credit by Exam – Offered for both advancement and recovery. See your counselor for details.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Dual Credit – Can be done through the school in English and Social Studies starting Junior year, or can be done over the summer.</a:t>
            </a:r>
            <a:endParaRPr lang="en-US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56637" y="63401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Distinguished:  Advanced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520940" cy="4538172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Distinguished Achievement, students must achieve a TOTAL of FOUR Advanced Measures.  A student may satisfy this requirement by: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score of  three or higher on an Advanced Placement Exam (Just taking the class does NOT get an Advanced Measure.  You 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attain a three or higher on the exam.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grade of 80 or above in a dual credit course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on the PSAT that qualifies 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recognition as 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Commended Scholar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higher by the National Merit Scholarship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Corporation.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PSAT score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count as only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advanced measure regardless of the number of honors received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Research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Project: that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conducted under the direction of mentor(s) and judged by a panel of professionals in the field and related to the required curriculum TEKS.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366.7067"/>
                  <p14:bmkLst>
                    <p14:bmk name="Bookmark 1" time="51514.1226"/>
                  </p14:bmkLst>
                </p14:media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79166" y="62174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33154"/>
              </p:ext>
            </p:extLst>
          </p:nvPr>
        </p:nvGraphicFramePr>
        <p:xfrm>
          <a:off x="228600" y="2125980"/>
          <a:ext cx="8412480" cy="91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04160"/>
                <a:gridCol w="2804160"/>
                <a:gridCol w="28041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Foundation –</a:t>
                      </a:r>
                      <a:r>
                        <a:rPr lang="en-US" baseline="0" dirty="0" smtClean="0"/>
                        <a:t> Only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22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Foundation</a:t>
                      </a:r>
                      <a:r>
                        <a:rPr lang="en-US" sz="1200" dirty="0" smtClean="0"/>
                        <a:t> +</a:t>
                      </a:r>
                      <a:r>
                        <a:rPr lang="en-US" sz="1600" dirty="0" smtClean="0"/>
                        <a:t>Endorsements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26 Credits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Distinguished Level of        Achievement</a:t>
                      </a:r>
                    </a:p>
                    <a:p>
                      <a:pPr algn="ctr"/>
                      <a:r>
                        <a:rPr lang="en-US" dirty="0" smtClean="0"/>
                        <a:t>26 Credits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2400" y="685799"/>
            <a:ext cx="876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Interested in exploring the new Foundation Graduation Plan with Endorsements and possible Distinguished Level of Achievement – schedule a meeting with your counselor to see if it would be right for you! A copy of the Graduation Toolkit from the Texas Education Agency may be found at </a:t>
            </a:r>
            <a:r>
              <a:rPr lang="en-US" b="1" dirty="0"/>
              <a:t>this website - </a:t>
            </a:r>
            <a:r>
              <a:rPr lang="en-US" b="1" dirty="0" smtClean="0"/>
              <a:t> </a:t>
            </a:r>
            <a:r>
              <a:rPr lang="en-US" b="1" dirty="0" smtClean="0">
                <a:hlinkClick r:id="rId5"/>
              </a:rPr>
              <a:t>http</a:t>
            </a:r>
            <a:r>
              <a:rPr lang="en-US" b="1" dirty="0">
                <a:hlinkClick r:id="rId5"/>
              </a:rPr>
              <a:t>://www.tea.state.tx.us/brochures</a:t>
            </a:r>
            <a:r>
              <a:rPr lang="en-US" b="1" dirty="0" smtClean="0">
                <a:hlinkClick r:id="rId5"/>
              </a:rPr>
              <a:t>/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1028" name="Picture 4" descr="http://t1.gstatic.com/images?q=tbn:ANd9GcTtFYs7mpvjg4ySf6aUMlGU6IiTeXEcjHoZTedNcaSFWc9jWEeBCQ:static.guim.co.uk/sys-images/Admin/BkFill/Default%2520image%2520group/2009/6/10/1244659236723/Graduation-day-00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048000"/>
            <a:ext cx="32004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8517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STAAR End of course exams (EOC’s)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Each</a:t>
            </a:r>
            <a:r>
              <a:rPr lang="en-US" sz="2000" dirty="0" smtClean="0"/>
              <a:t> student must receive a passing score on </a:t>
            </a:r>
            <a:r>
              <a:rPr lang="en-US" sz="2000" u="sng" dirty="0" smtClean="0"/>
              <a:t>each</a:t>
            </a:r>
            <a:r>
              <a:rPr lang="en-US" sz="2000" dirty="0" smtClean="0"/>
              <a:t> of the following exams in order to be eligible for graduation:</a:t>
            </a:r>
          </a:p>
          <a:p>
            <a:pPr algn="ctr"/>
            <a:r>
              <a:rPr lang="en-US" sz="2800" u="sng" dirty="0" smtClean="0"/>
              <a:t>English 1</a:t>
            </a:r>
          </a:p>
          <a:p>
            <a:pPr algn="ctr"/>
            <a:r>
              <a:rPr lang="en-US" sz="2800" u="sng" dirty="0" smtClean="0"/>
              <a:t>English 2</a:t>
            </a:r>
          </a:p>
          <a:p>
            <a:pPr algn="ctr"/>
            <a:r>
              <a:rPr lang="en-US" sz="2800" u="sng" dirty="0" smtClean="0"/>
              <a:t>Algebra 1</a:t>
            </a:r>
          </a:p>
          <a:p>
            <a:pPr algn="ctr"/>
            <a:r>
              <a:rPr lang="en-US" sz="2800" u="sng" dirty="0" smtClean="0"/>
              <a:t>Biology</a:t>
            </a:r>
          </a:p>
          <a:p>
            <a:pPr algn="ctr"/>
            <a:r>
              <a:rPr lang="en-US" sz="2800" u="sng" dirty="0" smtClean="0"/>
              <a:t>US History</a:t>
            </a:r>
            <a:endParaRPr lang="en-US" sz="2800" u="sng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8200" y="61717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8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000" dirty="0" smtClean="0"/>
              <a:t>Today you will receive:</a:t>
            </a:r>
          </a:p>
          <a:p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 copy of your transcript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 review of graduation requirements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Upcoming EOC dates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Instructions to build 4 year plan in </a:t>
            </a:r>
            <a:r>
              <a:rPr lang="en-US" sz="2000" dirty="0" err="1" smtClean="0"/>
              <a:t>Naviance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 timeline for making course requests for your next school year</a:t>
            </a:r>
            <a:endParaRPr lang="en-US" sz="2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400" y="617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2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91440"/>
            <a:ext cx="7520940" cy="548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Naviance</a:t>
            </a:r>
            <a:r>
              <a:rPr lang="en-US" dirty="0" smtClean="0"/>
              <a:t> instructions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6230" y="944880"/>
            <a:ext cx="8534400" cy="591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to:</a:t>
            </a:r>
          </a:p>
          <a:p>
            <a:endParaRPr lang="en-US" dirty="0" smtClean="0"/>
          </a:p>
          <a:p>
            <a:r>
              <a:rPr lang="en-US" sz="3600" dirty="0" smtClean="0">
                <a:hlinkClick r:id="rId4"/>
              </a:rPr>
              <a:t>https://connection.naviance.com/crowleyhs</a:t>
            </a:r>
            <a:endParaRPr lang="en-US" sz="3600" dirty="0" smtClean="0"/>
          </a:p>
          <a:p>
            <a:endParaRPr lang="en-US" sz="4400" dirty="0"/>
          </a:p>
          <a:p>
            <a:r>
              <a:rPr lang="en-US" sz="3600" dirty="0" smtClean="0"/>
              <a:t>Login is (</a:t>
            </a:r>
            <a:r>
              <a:rPr lang="en-US" sz="3600" dirty="0" err="1" smtClean="0"/>
              <a:t>Firstinitial</a:t>
            </a:r>
            <a:r>
              <a:rPr lang="en-US" sz="3600" dirty="0" smtClean="0"/>
              <a:t>)(</a:t>
            </a:r>
            <a:r>
              <a:rPr lang="en-US" sz="3600" dirty="0" err="1" smtClean="0"/>
              <a:t>Lastinitial</a:t>
            </a:r>
            <a:r>
              <a:rPr lang="en-US" sz="3600" dirty="0" smtClean="0"/>
              <a:t>)ID</a:t>
            </a:r>
          </a:p>
          <a:p>
            <a:r>
              <a:rPr lang="en-US" sz="3600" dirty="0" smtClean="0"/>
              <a:t>Password is your ID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Example: Bob Williams, ID 12345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Login: BW12345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Password: 12345</a:t>
            </a:r>
          </a:p>
          <a:p>
            <a:endParaRPr lang="en-US" sz="4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296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Login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14400"/>
            <a:ext cx="86614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657600" y="1524000"/>
            <a:ext cx="4877440" cy="3380913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LOGIN HERE</a:t>
            </a:r>
          </a:p>
          <a:p>
            <a:pPr algn="ctr"/>
            <a:r>
              <a:rPr lang="en-US" sz="2800" dirty="0" smtClean="0"/>
              <a:t>Username: FL#####</a:t>
            </a:r>
          </a:p>
          <a:p>
            <a:pPr algn="ctr"/>
            <a:r>
              <a:rPr lang="en-US" sz="2800" dirty="0" smtClean="0"/>
              <a:t>Password: #####</a:t>
            </a:r>
            <a:endParaRPr lang="en-US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00218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5085" r="13253"/>
          <a:stretch/>
        </p:blipFill>
        <p:spPr bwMode="auto">
          <a:xfrm>
            <a:off x="373379" y="15240"/>
            <a:ext cx="8305800" cy="545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 rot="1762951">
            <a:off x="4437044" y="2680953"/>
            <a:ext cx="2590800" cy="13716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9138" y="62054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3939" r="11245"/>
          <a:stretch/>
        </p:blipFill>
        <p:spPr bwMode="auto">
          <a:xfrm>
            <a:off x="883920" y="274320"/>
            <a:ext cx="7239000" cy="48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9653467">
            <a:off x="4493886" y="2797685"/>
            <a:ext cx="2590800" cy="13716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4221" y="6218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4333"/>
          <a:stretch/>
        </p:blipFill>
        <p:spPr bwMode="auto">
          <a:xfrm>
            <a:off x="396240" y="0"/>
            <a:ext cx="8351520" cy="515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9653467">
            <a:off x="3266714" y="3045375"/>
            <a:ext cx="3352056" cy="179061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534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r="4340" b="39260"/>
          <a:stretch/>
        </p:blipFill>
        <p:spPr bwMode="auto">
          <a:xfrm>
            <a:off x="365760" y="3048001"/>
            <a:ext cx="8397240" cy="216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7779375">
            <a:off x="6202048" y="2034865"/>
            <a:ext cx="3352056" cy="179061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716280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Today, we will start a new plan from scratch!</a:t>
            </a:r>
          </a:p>
          <a:p>
            <a:endParaRPr lang="en-US" sz="2800" dirty="0"/>
          </a:p>
          <a:p>
            <a:r>
              <a:rPr lang="en-US" sz="2800" dirty="0" smtClean="0"/>
              <a:t>If you work on it after today, you might choose to edit an already started plan, such as the one we start in class today.</a:t>
            </a:r>
            <a:endParaRPr lang="en-US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53400" y="5715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5240"/>
            <a:ext cx="9128760" cy="5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" y="5715000"/>
            <a:ext cx="912876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Choose the plan you are going to graduate on. For many of you, it is the Recommended High School Plan.</a:t>
            </a:r>
            <a:endParaRPr lang="en-US" sz="28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8200" y="62484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r="2508"/>
          <a:stretch/>
        </p:blipFill>
        <p:spPr bwMode="auto">
          <a:xfrm>
            <a:off x="228600" y="-15239"/>
            <a:ext cx="862584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753231">
            <a:off x="1738637" y="3310155"/>
            <a:ext cx="1970523" cy="1490571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SUBJECT AREAS TO FILL</a:t>
            </a:r>
          </a:p>
        </p:txBody>
      </p:sp>
      <p:sp>
        <p:nvSpPr>
          <p:cNvPr id="2" name="Right Arrow 1"/>
          <p:cNvSpPr/>
          <p:nvPr/>
        </p:nvSpPr>
        <p:spPr>
          <a:xfrm rot="20556074">
            <a:off x="4941267" y="3728479"/>
            <a:ext cx="2362200" cy="18119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CLASSES YOU’VE TAKEN OR ARE TAKING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686856">
            <a:off x="2110329" y="1174032"/>
            <a:ext cx="2438400" cy="16641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MAKE A NOTE TO YOUR COUNSELOR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852161"/>
            <a:ext cx="8763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GO AHEAD AND CLICK ON ENGLISH</a:t>
            </a:r>
            <a:endParaRPr lang="en-US" sz="44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51043" y="61765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537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21239833">
            <a:off x="106353" y="885670"/>
            <a:ext cx="2424636" cy="113420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OVERVIEW OF CREDITS CHOSEN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9307161">
            <a:off x="-73214" y="2663910"/>
            <a:ext cx="2783768" cy="16641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INSTRUCTIONS ABOUT WHAT TO CHOOSE ON THIS PAGE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" y="5513161"/>
            <a:ext cx="8763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SCROLL DOWN…..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304800"/>
            <a:ext cx="7620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" dirty="0" smtClean="0"/>
              <a:t> </a:t>
            </a:r>
            <a:endParaRPr lang="en-US" sz="5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9437" y="61300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/>
          <a:stretch/>
        </p:blipFill>
        <p:spPr bwMode="auto">
          <a:xfrm>
            <a:off x="0" y="-31778"/>
            <a:ext cx="9205036" cy="628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198208">
            <a:off x="102185" y="84508"/>
            <a:ext cx="3911456" cy="16641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MEANS IT IS ALREADY IN YOUR PLAN. YOU DON’T HAVE TO SELECT IT AGAIN.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0460654">
            <a:off x="3812769" y="2996262"/>
            <a:ext cx="3209822" cy="1490571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COURSES TO MEET THE REQUIREMENTS</a:t>
            </a:r>
          </a:p>
        </p:txBody>
      </p:sp>
      <p:sp>
        <p:nvSpPr>
          <p:cNvPr id="5" name="Left Arrow 4"/>
          <p:cNvSpPr/>
          <p:nvPr/>
        </p:nvSpPr>
        <p:spPr>
          <a:xfrm rot="20460654">
            <a:off x="5184369" y="4748862"/>
            <a:ext cx="3209822" cy="1490571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ADD THEM TO YOUR PLAN!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88085" y="57832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-1783080" y="1783080"/>
            <a:ext cx="4114800" cy="548640"/>
          </a:xfrm>
        </p:spPr>
        <p:txBody>
          <a:bodyPr/>
          <a:lstStyle/>
          <a:p>
            <a:pPr algn="ctr"/>
            <a:r>
              <a:rPr lang="en-US" sz="2400" dirty="0" smtClean="0"/>
              <a:t>Sample Transcript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08" y="-39009"/>
            <a:ext cx="6172200" cy="689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486400"/>
            <a:ext cx="593725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8" name="TextBox 7"/>
          <p:cNvSpPr txBox="1"/>
          <p:nvPr/>
        </p:nvSpPr>
        <p:spPr>
          <a:xfrm>
            <a:off x="3611880" y="5640288"/>
            <a:ext cx="593725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8200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 bwMode="auto">
          <a:xfrm>
            <a:off x="0" y="450916"/>
            <a:ext cx="9193798" cy="306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798501">
            <a:off x="1570325" y="996174"/>
            <a:ext cx="5006995" cy="231072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YOU’VE MET THE REQUIREMENTS FOR THAT SUBJECT AREA, THE RED TRIANGLE CHANGES TO A GREEN CHECKMARK!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399" y="3962400"/>
            <a:ext cx="87630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THEN, YOU KEEP GOING THROUGH THE SUBJECTS UNTIL ALL REQUIREMENTS ARE MET</a:t>
            </a:r>
            <a:endParaRPr lang="en-US" sz="4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05482" y="59905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25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9043034">
            <a:off x="-84034" y="1668711"/>
            <a:ext cx="4902968" cy="16641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ALL REQUIREMENTS ARE MET AND YOUR 4 YEAR PLAN IS COMPLETE, CLICK HERE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53400" y="5715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30480"/>
            <a:ext cx="9098280" cy="35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7168988">
            <a:off x="-789012" y="2906840"/>
            <a:ext cx="4902968" cy="28388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/>
              <a:t>USE THESE TABS TO VIEW YOUR COURSE PLAN AND MAKE SURE IT IS JUST THE WAY YOU WANT IT!</a:t>
            </a:r>
            <a:endParaRPr lang="en-US" b="1" dirty="0"/>
          </a:p>
        </p:txBody>
      </p:sp>
      <p:sp>
        <p:nvSpPr>
          <p:cNvPr id="2" name="Up Arrow 1"/>
          <p:cNvSpPr/>
          <p:nvPr/>
        </p:nvSpPr>
        <p:spPr>
          <a:xfrm rot="1087684">
            <a:off x="6020542" y="1444493"/>
            <a:ext cx="2987040" cy="3505653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YOU’RE DONE, YOU CAN EXIT THE COURSE PLANNER! (scan your plan is not working yet)</a:t>
            </a:r>
          </a:p>
          <a:p>
            <a:pPr algn="ctr"/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534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5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44451"/>
              </p:ext>
            </p:extLst>
          </p:nvPr>
        </p:nvGraphicFramePr>
        <p:xfrm>
          <a:off x="152399" y="903625"/>
          <a:ext cx="8762206" cy="505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103"/>
                <a:gridCol w="4381103"/>
              </a:tblGrid>
              <a:tr h="7418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Crowley High School</a:t>
                      </a:r>
                    </a:p>
                    <a:p>
                      <a:pPr algn="ctr"/>
                      <a:r>
                        <a:rPr lang="en-US" sz="1800" dirty="0" smtClean="0"/>
                        <a:t>817-297-5810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Bill R. Johnson CTE</a:t>
                      </a:r>
                    </a:p>
                    <a:p>
                      <a:pPr algn="ctr"/>
                      <a:r>
                        <a:rPr lang="en-US" sz="1800" dirty="0" smtClean="0"/>
                        <a:t>817-297-3018</a:t>
                      </a:r>
                      <a:endParaRPr lang="en-US" sz="1800" dirty="0"/>
                    </a:p>
                  </a:txBody>
                  <a:tcPr/>
                </a:tc>
              </a:tr>
              <a:tr h="10226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Iris Pelton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(Students with last names A-G)</a:t>
                      </a:r>
                    </a:p>
                    <a:p>
                      <a:r>
                        <a:rPr lang="en-US" sz="1800" baseline="0" dirty="0" smtClean="0"/>
                        <a:t>Iris.pelton@crowley.k12.tx.us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Amy Kuhns</a:t>
                      </a:r>
                    </a:p>
                    <a:p>
                      <a:r>
                        <a:rPr lang="en-US" sz="1800" dirty="0" smtClean="0"/>
                        <a:t>amy.kuhns@crowley.k12.tx.us</a:t>
                      </a:r>
                      <a:endParaRPr lang="en-US" sz="1800" dirty="0"/>
                    </a:p>
                  </a:txBody>
                  <a:tcPr/>
                </a:tc>
              </a:tr>
              <a:tr h="8278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Bernard Cowan</a:t>
                      </a:r>
                    </a:p>
                    <a:p>
                      <a:r>
                        <a:rPr lang="en-US" sz="1800" dirty="0" smtClean="0"/>
                        <a:t>(Students</a:t>
                      </a:r>
                      <a:r>
                        <a:rPr lang="en-US" sz="1800" baseline="0" dirty="0" smtClean="0"/>
                        <a:t> with last names H-O)</a:t>
                      </a:r>
                    </a:p>
                    <a:p>
                      <a:r>
                        <a:rPr lang="en-US" sz="1800" baseline="0" dirty="0" smtClean="0"/>
                        <a:t>Bernard.cowan@crowley.k12.tx.us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Mike Mabry</a:t>
                      </a:r>
                    </a:p>
                    <a:p>
                      <a:r>
                        <a:rPr lang="en-US" sz="1800" dirty="0" smtClean="0"/>
                        <a:t>Michael.mabry@crowley.k12.tx.us</a:t>
                      </a:r>
                      <a:endParaRPr lang="en-US" sz="1800" dirty="0"/>
                    </a:p>
                  </a:txBody>
                  <a:tcPr/>
                </a:tc>
              </a:tr>
              <a:tr h="82788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Melissa Jenkins</a:t>
                      </a:r>
                    </a:p>
                    <a:p>
                      <a:r>
                        <a:rPr lang="en-US" sz="1800" dirty="0" smtClean="0"/>
                        <a:t>(Students</a:t>
                      </a:r>
                      <a:r>
                        <a:rPr lang="en-US" sz="1800" baseline="0" dirty="0" smtClean="0"/>
                        <a:t> with last names P-Z)</a:t>
                      </a:r>
                    </a:p>
                    <a:p>
                      <a:r>
                        <a:rPr lang="en-US" sz="1800" baseline="0" dirty="0" smtClean="0"/>
                        <a:t>Melissa.Jenkins@crowley.k12.tx.us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6182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Cara Hyatt</a:t>
                      </a:r>
                    </a:p>
                    <a:p>
                      <a:r>
                        <a:rPr lang="en-US" sz="1800" dirty="0" smtClean="0"/>
                        <a:t>(“</a:t>
                      </a:r>
                      <a:r>
                        <a:rPr lang="en-US" sz="1800" dirty="0" err="1" smtClean="0"/>
                        <a:t>Freshmores</a:t>
                      </a:r>
                      <a:r>
                        <a:rPr lang="en-US" sz="1800" dirty="0" smtClean="0"/>
                        <a:t>” and Special Education</a:t>
                      </a:r>
                      <a:r>
                        <a:rPr lang="en-US" sz="1800" baseline="0" dirty="0" smtClean="0"/>
                        <a:t>)</a:t>
                      </a:r>
                    </a:p>
                    <a:p>
                      <a:r>
                        <a:rPr lang="en-US" sz="1800" baseline="0" dirty="0" smtClean="0"/>
                        <a:t>Cara.hyatt@crowley.k12.tx.us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8843" y="457200"/>
            <a:ext cx="690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Contact Information for Counselors at Each Campus</a:t>
            </a:r>
            <a:endParaRPr lang="en-US" sz="2400" b="1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41543" y="6274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0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Online Course Selection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course selection will be open to students starting November 30</a:t>
            </a:r>
            <a:r>
              <a:rPr lang="en-US" sz="2000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2015– January 15, 2016!  Be sure to message or meet with your counselor if you have questions about your course selections for the 2016-2017 school year.  You may also contact Mrs. Kuhns or Mr. Mabry at the BRJ CTE Center.  Here is a quote to get you on your way to good course planning for your success in high school and beyond: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is bringing the future into the present so that you can do something about it now. “- </a:t>
            </a:r>
            <a:r>
              <a:rPr lang="en-US" sz="20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 Lakein</a:t>
            </a:r>
            <a:endParaRPr lang="en-US" sz="20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2000" y="6096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779448">
            <a:off x="-1189265" y="2310949"/>
            <a:ext cx="5157253" cy="5486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Sample Credit Check Sheet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5334000" cy="68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42799" y="62791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576880">
            <a:off x="-1073608" y="1855489"/>
            <a:ext cx="4724400" cy="548640"/>
          </a:xfrm>
        </p:spPr>
        <p:txBody>
          <a:bodyPr>
            <a:normAutofit/>
          </a:bodyPr>
          <a:lstStyle/>
          <a:p>
            <a:r>
              <a:rPr lang="en-US" dirty="0" smtClean="0"/>
              <a:t>Sample 4 year plan (PGP)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-13706"/>
            <a:ext cx="5310187" cy="69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400" y="62947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Which graduation program are you pursuing?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Recommended	</a:t>
            </a:r>
          </a:p>
          <a:p>
            <a:pPr algn="ctr"/>
            <a:r>
              <a:rPr lang="en-US" b="1" dirty="0" smtClean="0"/>
              <a:t>(26 credits)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4 English</a:t>
            </a:r>
          </a:p>
          <a:p>
            <a:r>
              <a:rPr lang="en-US" dirty="0" smtClean="0"/>
              <a:t>4 Math</a:t>
            </a:r>
          </a:p>
          <a:p>
            <a:r>
              <a:rPr lang="en-US" dirty="0" smtClean="0"/>
              <a:t>4 Science</a:t>
            </a:r>
          </a:p>
          <a:p>
            <a:r>
              <a:rPr lang="en-US" dirty="0" smtClean="0"/>
              <a:t>4 Social Studies </a:t>
            </a:r>
          </a:p>
          <a:p>
            <a:r>
              <a:rPr lang="en-US" dirty="0" smtClean="0"/>
              <a:t>1 Fine Art</a:t>
            </a:r>
          </a:p>
          <a:p>
            <a:r>
              <a:rPr lang="en-US" dirty="0" smtClean="0"/>
              <a:t>1 PE</a:t>
            </a:r>
          </a:p>
          <a:p>
            <a:r>
              <a:rPr lang="en-US" dirty="0" smtClean="0"/>
              <a:t>2 Foreign Language</a:t>
            </a:r>
          </a:p>
          <a:p>
            <a:r>
              <a:rPr lang="en-US" dirty="0" smtClean="0"/>
              <a:t>0.5 Professional Communication</a:t>
            </a:r>
          </a:p>
          <a:p>
            <a:r>
              <a:rPr lang="en-US" dirty="0" smtClean="0"/>
              <a:t>5.5 electives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Distinguished </a:t>
            </a:r>
          </a:p>
          <a:p>
            <a:pPr algn="ctr"/>
            <a:r>
              <a:rPr lang="en-US" b="1" dirty="0" smtClean="0"/>
              <a:t>(26 credits)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4 English</a:t>
            </a:r>
          </a:p>
          <a:p>
            <a:r>
              <a:rPr lang="en-US" dirty="0" smtClean="0"/>
              <a:t>4 Math</a:t>
            </a:r>
          </a:p>
          <a:p>
            <a:r>
              <a:rPr lang="en-US" dirty="0" smtClean="0"/>
              <a:t>4 Science</a:t>
            </a:r>
          </a:p>
          <a:p>
            <a:r>
              <a:rPr lang="en-US" dirty="0" smtClean="0"/>
              <a:t>4 Social Studies</a:t>
            </a:r>
          </a:p>
          <a:p>
            <a:r>
              <a:rPr lang="en-US" dirty="0" smtClean="0"/>
              <a:t>1 Fine Art</a:t>
            </a:r>
          </a:p>
          <a:p>
            <a:r>
              <a:rPr lang="en-US" dirty="0" smtClean="0"/>
              <a:t>1 PE</a:t>
            </a:r>
          </a:p>
          <a:p>
            <a:r>
              <a:rPr lang="en-US" dirty="0" smtClean="0"/>
              <a:t>3 Foreign Language</a:t>
            </a:r>
          </a:p>
          <a:p>
            <a:r>
              <a:rPr lang="en-US" dirty="0" smtClean="0"/>
              <a:t>0.5 Professional Communication</a:t>
            </a:r>
          </a:p>
          <a:p>
            <a:r>
              <a:rPr lang="en-US" dirty="0" smtClean="0"/>
              <a:t>4.5 electives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AND FOUR ADVANCED MEASURES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8200" y="62787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English – 4 credits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Recommended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2108152"/>
          </a:xfrm>
        </p:spPr>
        <p:txBody>
          <a:bodyPr/>
          <a:lstStyle/>
          <a:p>
            <a:r>
              <a:rPr lang="en-US" dirty="0" smtClean="0"/>
              <a:t>English 1 </a:t>
            </a:r>
            <a:r>
              <a:rPr lang="en-US" sz="1400" dirty="0" smtClean="0"/>
              <a:t>(*)</a:t>
            </a:r>
          </a:p>
          <a:p>
            <a:r>
              <a:rPr lang="en-US" dirty="0" smtClean="0"/>
              <a:t>English 2 </a:t>
            </a:r>
            <a:r>
              <a:rPr lang="en-US" sz="1400" dirty="0" smtClean="0"/>
              <a:t>(*)</a:t>
            </a:r>
          </a:p>
          <a:p>
            <a:r>
              <a:rPr lang="en-US" dirty="0" smtClean="0"/>
              <a:t>English 3 </a:t>
            </a:r>
            <a:r>
              <a:rPr lang="en-US" sz="1400" dirty="0" smtClean="0"/>
              <a:t>(**) (D)</a:t>
            </a:r>
            <a:endParaRPr lang="en-US" dirty="0" smtClean="0"/>
          </a:p>
          <a:p>
            <a:r>
              <a:rPr lang="en-US" dirty="0" smtClean="0"/>
              <a:t>English 4 </a:t>
            </a:r>
            <a:r>
              <a:rPr lang="en-US" sz="1400" dirty="0" smtClean="0"/>
              <a:t>(**) (D)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Distinguished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1879552"/>
          </a:xfrm>
        </p:spPr>
        <p:txBody>
          <a:bodyPr/>
          <a:lstStyle/>
          <a:p>
            <a:r>
              <a:rPr lang="en-US" dirty="0"/>
              <a:t>English </a:t>
            </a:r>
            <a:r>
              <a:rPr lang="en-US" dirty="0" smtClean="0"/>
              <a:t>1  </a:t>
            </a:r>
            <a:r>
              <a:rPr lang="en-US" sz="1400" dirty="0" smtClean="0"/>
              <a:t>(*)</a:t>
            </a:r>
            <a:endParaRPr lang="en-US" dirty="0"/>
          </a:p>
          <a:p>
            <a:r>
              <a:rPr lang="en-US" dirty="0"/>
              <a:t>English </a:t>
            </a:r>
            <a:r>
              <a:rPr lang="en-US" dirty="0" smtClean="0"/>
              <a:t>2 </a:t>
            </a:r>
            <a:r>
              <a:rPr lang="en-US" sz="1400" dirty="0" smtClean="0"/>
              <a:t>(*)</a:t>
            </a:r>
            <a:endParaRPr lang="en-US" sz="1400" dirty="0"/>
          </a:p>
          <a:p>
            <a:r>
              <a:rPr lang="en-US" dirty="0"/>
              <a:t>English </a:t>
            </a:r>
            <a:r>
              <a:rPr lang="en-US" dirty="0" smtClean="0"/>
              <a:t>3 </a:t>
            </a:r>
            <a:r>
              <a:rPr lang="en-US" sz="1400" dirty="0" smtClean="0"/>
              <a:t>(**) (D)</a:t>
            </a:r>
            <a:endParaRPr lang="en-US" dirty="0"/>
          </a:p>
          <a:p>
            <a:r>
              <a:rPr lang="en-US" dirty="0"/>
              <a:t>English </a:t>
            </a:r>
            <a:r>
              <a:rPr lang="en-US" dirty="0" smtClean="0"/>
              <a:t>4 </a:t>
            </a:r>
            <a:r>
              <a:rPr lang="en-US" sz="1400" dirty="0" smtClean="0"/>
              <a:t>(**) (D)</a:t>
            </a:r>
            <a:endParaRPr lang="en-US" sz="14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158" y="509647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(*)  Pre-AP  option available</a:t>
            </a:r>
          </a:p>
          <a:p>
            <a:r>
              <a:rPr lang="en-US" b="1" dirty="0" smtClean="0"/>
              <a:t>(**) Advanced Placement option available</a:t>
            </a:r>
          </a:p>
          <a:p>
            <a:r>
              <a:rPr lang="en-US" b="1" dirty="0" smtClean="0"/>
              <a:t>(D) Dual Credit options available </a:t>
            </a:r>
            <a:endParaRPr lang="en-US" b="1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57881" y="617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Mathematics – 4 CREDITS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762000"/>
            <a:ext cx="3200400" cy="548640"/>
          </a:xfrm>
        </p:spPr>
        <p:txBody>
          <a:bodyPr/>
          <a:lstStyle/>
          <a:p>
            <a:pPr algn="ctr"/>
            <a:r>
              <a:rPr lang="en-US" b="1" dirty="0" smtClean="0"/>
              <a:t>Recommended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295400"/>
            <a:ext cx="3505200" cy="3685176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Algebra 1</a:t>
            </a:r>
            <a:r>
              <a:rPr lang="en-US" dirty="0" smtClean="0"/>
              <a:t> (*)</a:t>
            </a:r>
          </a:p>
          <a:p>
            <a:r>
              <a:rPr lang="en-US" u="sng" dirty="0" smtClean="0"/>
              <a:t>Geometry </a:t>
            </a:r>
            <a:r>
              <a:rPr lang="en-US" dirty="0" smtClean="0"/>
              <a:t>(*)</a:t>
            </a:r>
          </a:p>
          <a:p>
            <a:r>
              <a:rPr lang="en-US" i="1" dirty="0" smtClean="0"/>
              <a:t>Math Models**</a:t>
            </a:r>
          </a:p>
          <a:p>
            <a:r>
              <a:rPr lang="en-US" u="sng" dirty="0" smtClean="0"/>
              <a:t>Algebra 2</a:t>
            </a:r>
            <a:r>
              <a:rPr lang="en-US" dirty="0" smtClean="0"/>
              <a:t> (*)</a:t>
            </a:r>
          </a:p>
          <a:p>
            <a:r>
              <a:rPr lang="en-US" dirty="0" smtClean="0"/>
              <a:t>Advanced Quantitative Reasoning (“AQR”)</a:t>
            </a:r>
          </a:p>
          <a:p>
            <a:r>
              <a:rPr lang="en-US" dirty="0" smtClean="0"/>
              <a:t>Pre-AP </a:t>
            </a:r>
            <a:r>
              <a:rPr lang="en-US" dirty="0" err="1" smtClean="0"/>
              <a:t>PreCalculus</a:t>
            </a:r>
            <a:endParaRPr lang="en-US" dirty="0" smtClean="0"/>
          </a:p>
          <a:p>
            <a:r>
              <a:rPr lang="en-US" dirty="0" smtClean="0"/>
              <a:t>AP Statistics</a:t>
            </a:r>
          </a:p>
          <a:p>
            <a:r>
              <a:rPr lang="en-US" dirty="0" smtClean="0"/>
              <a:t>Calculus</a:t>
            </a:r>
          </a:p>
          <a:p>
            <a:r>
              <a:rPr lang="en-US" dirty="0" smtClean="0"/>
              <a:t>AP Calculus AB</a:t>
            </a:r>
          </a:p>
          <a:p>
            <a:r>
              <a:rPr lang="en-US" dirty="0" smtClean="0"/>
              <a:t>AP Calculus BC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762000"/>
            <a:ext cx="3200400" cy="548640"/>
          </a:xfrm>
        </p:spPr>
        <p:txBody>
          <a:bodyPr/>
          <a:lstStyle/>
          <a:p>
            <a:pPr algn="ctr"/>
            <a:r>
              <a:rPr lang="en-US" b="1" dirty="0" smtClean="0"/>
              <a:t>distinguished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6237" y="1295400"/>
            <a:ext cx="32004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Algebra 1</a:t>
            </a:r>
            <a:r>
              <a:rPr lang="en-US" dirty="0"/>
              <a:t> (*)</a:t>
            </a:r>
          </a:p>
          <a:p>
            <a:r>
              <a:rPr lang="en-US" u="sng" dirty="0"/>
              <a:t>Geometry</a:t>
            </a:r>
            <a:r>
              <a:rPr lang="en-US" dirty="0"/>
              <a:t> (*)</a:t>
            </a:r>
          </a:p>
          <a:p>
            <a:r>
              <a:rPr lang="en-US" u="sng" dirty="0" smtClean="0"/>
              <a:t>Algebra </a:t>
            </a:r>
            <a:r>
              <a:rPr lang="en-US" u="sng" dirty="0"/>
              <a:t>2</a:t>
            </a:r>
            <a:r>
              <a:rPr lang="en-US" dirty="0"/>
              <a:t> (*)</a:t>
            </a:r>
          </a:p>
          <a:p>
            <a:r>
              <a:rPr lang="en-US" dirty="0"/>
              <a:t>Advanced Quantitative </a:t>
            </a:r>
            <a:r>
              <a:rPr lang="en-US" dirty="0" smtClean="0"/>
              <a:t>Reasoning (“AQR”)</a:t>
            </a:r>
            <a:endParaRPr lang="en-US" dirty="0"/>
          </a:p>
          <a:p>
            <a:r>
              <a:rPr lang="en-US" dirty="0" smtClean="0"/>
              <a:t>Pre-AP </a:t>
            </a:r>
            <a:r>
              <a:rPr lang="en-US" dirty="0" err="1" smtClean="0"/>
              <a:t>PreCalculus</a:t>
            </a:r>
            <a:endParaRPr lang="en-US" dirty="0"/>
          </a:p>
          <a:p>
            <a:r>
              <a:rPr lang="en-US" dirty="0" smtClean="0"/>
              <a:t>AP Statistics</a:t>
            </a:r>
          </a:p>
          <a:p>
            <a:r>
              <a:rPr lang="en-US" dirty="0" smtClean="0"/>
              <a:t>Calculus</a:t>
            </a:r>
          </a:p>
          <a:p>
            <a:r>
              <a:rPr lang="en-US" dirty="0" smtClean="0"/>
              <a:t>AP Calculus  AB</a:t>
            </a:r>
          </a:p>
          <a:p>
            <a:r>
              <a:rPr lang="en-US" dirty="0" smtClean="0"/>
              <a:t>AP Calculus BC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8636" y="5136990"/>
            <a:ext cx="7345364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u="sng" dirty="0" smtClean="0"/>
              <a:t>Underlined</a:t>
            </a:r>
            <a:r>
              <a:rPr lang="en-US" b="1" dirty="0" smtClean="0"/>
              <a:t> items must be part of the credits for this category</a:t>
            </a:r>
          </a:p>
          <a:p>
            <a:r>
              <a:rPr lang="en-US" b="1" dirty="0" smtClean="0"/>
              <a:t>(*) Pre-AP Option Available</a:t>
            </a:r>
          </a:p>
          <a:p>
            <a:r>
              <a:rPr lang="en-US" i="1" dirty="0" smtClean="0"/>
              <a:t>**Math Models must be completed BEFORE Algebra 2 in order for it to apply as one of the four required Math credits (not able to be used on the Distinguished Plan at all.)</a:t>
            </a:r>
            <a:endParaRPr lang="en-US" i="1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400" y="63706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0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Science – 4 Credits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33400"/>
            <a:ext cx="3200400" cy="548640"/>
          </a:xfrm>
        </p:spPr>
        <p:txBody>
          <a:bodyPr/>
          <a:lstStyle/>
          <a:p>
            <a:pPr algn="ctr"/>
            <a:r>
              <a:rPr lang="en-US" b="1" dirty="0" smtClean="0"/>
              <a:t>recommended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343400" cy="3810000"/>
          </a:xfrm>
        </p:spPr>
        <p:txBody>
          <a:bodyPr>
            <a:normAutofit fontScale="47500" lnSpcReduction="20000"/>
          </a:bodyPr>
          <a:lstStyle/>
          <a:p>
            <a:r>
              <a:rPr lang="en-US" sz="3400" u="sng" dirty="0" smtClean="0"/>
              <a:t>Biology</a:t>
            </a:r>
            <a:r>
              <a:rPr lang="en-US" sz="3400" dirty="0" smtClean="0"/>
              <a:t> (*)</a:t>
            </a:r>
          </a:p>
          <a:p>
            <a:r>
              <a:rPr lang="en-US" sz="3400" i="1" dirty="0" smtClean="0"/>
              <a:t>IPC***</a:t>
            </a:r>
          </a:p>
          <a:p>
            <a:r>
              <a:rPr lang="en-US" sz="3400" u="sng" dirty="0" smtClean="0"/>
              <a:t>Chemistry</a:t>
            </a:r>
            <a:r>
              <a:rPr lang="en-US" sz="3400" dirty="0" smtClean="0"/>
              <a:t> (*)</a:t>
            </a:r>
          </a:p>
          <a:p>
            <a:r>
              <a:rPr lang="en-US" sz="3400" u="sng" dirty="0" smtClean="0"/>
              <a:t>Physics </a:t>
            </a:r>
            <a:r>
              <a:rPr lang="en-US" sz="3400" dirty="0" smtClean="0"/>
              <a:t>(**)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smtClean="0"/>
              <a:t>4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Science Options: </a:t>
            </a:r>
            <a:r>
              <a:rPr lang="en-US" sz="2900" b="0" dirty="0" smtClean="0"/>
              <a:t>Environmental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b="0" dirty="0"/>
              <a:t>	</a:t>
            </a:r>
            <a:r>
              <a:rPr lang="en-US" sz="2900" b="0" dirty="0" smtClean="0"/>
              <a:t>Systems,  Anatomy &amp; Physiology,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b="0" dirty="0"/>
              <a:t>	</a:t>
            </a:r>
            <a:r>
              <a:rPr lang="en-US" sz="2900" b="0" dirty="0" smtClean="0"/>
              <a:t>AP Environmental Science, AP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b="0" dirty="0"/>
              <a:t>	</a:t>
            </a:r>
            <a:r>
              <a:rPr lang="en-US" sz="2900" b="0" dirty="0" smtClean="0"/>
              <a:t>Biology, AP Chemistry,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b="0" dirty="0"/>
              <a:t>	</a:t>
            </a:r>
            <a:r>
              <a:rPr lang="en-US" sz="2900" b="0" dirty="0" smtClean="0"/>
              <a:t>AP Physics 1, 2, and C,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b="0" dirty="0"/>
              <a:t>	</a:t>
            </a:r>
            <a:r>
              <a:rPr lang="en-US" sz="2900" b="0" dirty="0" smtClean="0"/>
              <a:t>Microbiology/Pathophysiology, Aquatic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b="0" dirty="0"/>
              <a:t>	</a:t>
            </a:r>
            <a:r>
              <a:rPr lang="en-US" sz="2900" b="0" dirty="0" smtClean="0"/>
              <a:t>Science, Earth and Space Science,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b="0" dirty="0"/>
              <a:t>	</a:t>
            </a:r>
            <a:r>
              <a:rPr lang="en-US" sz="2900" b="0" dirty="0" smtClean="0"/>
              <a:t>Forensic Science (CTE), Advanced Animal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b="0" dirty="0"/>
              <a:t>	</a:t>
            </a:r>
            <a:r>
              <a:rPr lang="en-US" sz="2900" b="0" dirty="0" smtClean="0"/>
              <a:t>Science (CTE), Food Science (CTE)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533400"/>
            <a:ext cx="3200400" cy="548640"/>
          </a:xfrm>
        </p:spPr>
        <p:txBody>
          <a:bodyPr/>
          <a:lstStyle/>
          <a:p>
            <a:pPr algn="ctr"/>
            <a:r>
              <a:rPr lang="en-US" b="1" dirty="0" smtClean="0"/>
              <a:t>distinguished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066800"/>
            <a:ext cx="42672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/>
              <a:t>Biology</a:t>
            </a:r>
            <a:r>
              <a:rPr lang="en-US" dirty="0"/>
              <a:t> (*)</a:t>
            </a:r>
          </a:p>
          <a:p>
            <a:r>
              <a:rPr lang="en-US" u="sng" dirty="0"/>
              <a:t>Chemistry</a:t>
            </a:r>
            <a:r>
              <a:rPr lang="en-US" dirty="0"/>
              <a:t> (*)</a:t>
            </a:r>
          </a:p>
          <a:p>
            <a:r>
              <a:rPr lang="en-US" u="sng" dirty="0"/>
              <a:t>Physics</a:t>
            </a:r>
            <a:r>
              <a:rPr lang="en-US" dirty="0"/>
              <a:t> (**)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Science Options: </a:t>
            </a:r>
            <a:r>
              <a:rPr lang="en-US" b="0" dirty="0"/>
              <a:t>Environmental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	Systems,  Anatomy &amp; Physiology,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	AP Environmental Science, AP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	Biology, AP Chemistry,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	AP Physics 1, 2, and C,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	Microbiology/Pathophysiology, Aquatic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	Science, Earth and Space Science,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	Forensic Science (CTE), Advanced Animal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	Science (CTE), Food Science (CTE)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105398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Underlined items MUST be part of the credits for this category</a:t>
            </a:r>
          </a:p>
          <a:p>
            <a:r>
              <a:rPr lang="en-US" sz="1600" b="1" dirty="0" smtClean="0"/>
              <a:t>(*)  Pre-AP  option available</a:t>
            </a:r>
          </a:p>
          <a:p>
            <a:r>
              <a:rPr lang="en-US" sz="1600" b="1" dirty="0" smtClean="0"/>
              <a:t>(**) Advanced Placement option available</a:t>
            </a:r>
          </a:p>
          <a:p>
            <a:r>
              <a:rPr lang="en-US" sz="1600" i="1" dirty="0" smtClean="0"/>
              <a:t>IPC must be completed before Chemistry and Physics if it is to be used as a science credit. It may not be used on the Distinguished plan as a science credit.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400" y="62936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13795</TotalTime>
  <Words>1362</Words>
  <Application>Microsoft Office PowerPoint</Application>
  <PresentationFormat>On-screen Show (4:3)</PresentationFormat>
  <Paragraphs>248</Paragraphs>
  <Slides>34</Slides>
  <Notes>2</Notes>
  <HiddenSlides>0</HiddenSlides>
  <MMClips>34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Angles</vt:lpstr>
      <vt:lpstr>Office Theme</vt:lpstr>
      <vt:lpstr>Course advisement for 2016-2017</vt:lpstr>
      <vt:lpstr>Welcome!</vt:lpstr>
      <vt:lpstr>Sample Transcript</vt:lpstr>
      <vt:lpstr>Sample Credit Check Sheet</vt:lpstr>
      <vt:lpstr>Sample 4 year plan (PGP)</vt:lpstr>
      <vt:lpstr>Which graduation program are you pursuing?</vt:lpstr>
      <vt:lpstr>English – 4 credits</vt:lpstr>
      <vt:lpstr>Mathematics – 4 CREDITS</vt:lpstr>
      <vt:lpstr>Science – 4 Credits</vt:lpstr>
      <vt:lpstr>Social studies – 4 credits</vt:lpstr>
      <vt:lpstr>Foreign language</vt:lpstr>
      <vt:lpstr>Physical Education</vt:lpstr>
      <vt:lpstr>Fine arts</vt:lpstr>
      <vt:lpstr>Speech</vt:lpstr>
      <vt:lpstr>Electives?     What’s your plan after high school??????</vt:lpstr>
      <vt:lpstr>Other means of credit</vt:lpstr>
      <vt:lpstr>Distinguished:  Advanced Measures</vt:lpstr>
      <vt:lpstr>PowerPoint Presentation</vt:lpstr>
      <vt:lpstr>STAAR End of course exams (EOC’s)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Course Selection </vt:lpstr>
    </vt:vector>
  </TitlesOfParts>
  <Company>Crowley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Selections for 2015-2016</dc:title>
  <dc:creator>Kuhns, Amy</dc:creator>
  <cp:lastModifiedBy>Kirchner, Anthony L.</cp:lastModifiedBy>
  <cp:revision>88</cp:revision>
  <dcterms:created xsi:type="dcterms:W3CDTF">2014-10-28T15:33:47Z</dcterms:created>
  <dcterms:modified xsi:type="dcterms:W3CDTF">2015-11-30T21:32:22Z</dcterms:modified>
</cp:coreProperties>
</file>